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680"/>
  </p:normalViewPr>
  <p:slideViewPr>
    <p:cSldViewPr snapToGrid="0" snapToObjects="1">
      <p:cViewPr varScale="1">
        <p:scale>
          <a:sx n="108" d="100"/>
          <a:sy n="108" d="100"/>
        </p:scale>
        <p:origin x="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4/20/22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4/20/22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58E8A-97A7-384E-A03F-C253CEAE5E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15384" y="1049314"/>
            <a:ext cx="8361229" cy="1238483"/>
          </a:xfrm>
        </p:spPr>
        <p:txBody>
          <a:bodyPr/>
          <a:lstStyle/>
          <a:p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РОССИЙСКИЙ УНИВЕРСИТЕТ ДРУЖБЫ НАРОДОВ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Факультет физико-математических и естественных наук</a:t>
            </a:r>
            <a:br>
              <a:rPr lang="ru-RU" sz="1600" cap="none" dirty="0">
                <a:ln w="3175" cmpd="sng">
                  <a:noFill/>
                </a:ln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1600" b="1" kern="100" cap="none" dirty="0">
                <a:ln w="3175" cmpd="sng">
                  <a:noFill/>
                </a:ln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Кафедра прикладной информатики и теории вероятностей</a:t>
            </a:r>
            <a:br>
              <a:rPr lang="ru-RU" sz="1600" cap="none" dirty="0">
                <a:ln w="3175" cmpd="sng">
                  <a:noFill/>
                </a:ln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endParaRPr lang="ru-RU" sz="1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C9EC7DA8-B8C6-084B-8D16-846D08AD87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0161" y="2287797"/>
            <a:ext cx="6831673" cy="3406422"/>
          </a:xfrm>
        </p:spPr>
        <p:txBody>
          <a:bodyPr>
            <a:normAutofit fontScale="25000" lnSpcReduction="20000"/>
          </a:bodyPr>
          <a:lstStyle/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Презентация – отчёт 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800" b="1" kern="100" cap="all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Лабораторная работа № 1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i="1" u="sng" kern="100" dirty="0">
                <a:latin typeface="Times New Roman" panose="02020603050405020304" pitchFamily="18" charset="0"/>
                <a:ea typeface="Droid Sans Fallb"/>
              </a:rPr>
              <a:t>дисциплина: Операционные системы</a:t>
            </a: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endParaRPr lang="ru-RU" sz="4400" u="sng" kern="100" dirty="0">
              <a:latin typeface="Times New Roman" panose="02020603050405020304" pitchFamily="18" charset="0"/>
              <a:ea typeface="Droid Sans Fallb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Студент: 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Абдулфазов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 М. </a:t>
            </a:r>
            <a:r>
              <a:rPr lang="ru-RU" sz="4400" u="sng" kern="100" dirty="0" err="1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А.о</a:t>
            </a:r>
            <a:r>
              <a:rPr lang="ru-RU" sz="4400" u="sng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.                                   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Группа: НФИбд-01-21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algn="r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tabLst>
                <a:tab pos="3314700" algn="l"/>
                <a:tab pos="5827395" algn="l"/>
              </a:tabLst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 </a:t>
            </a:r>
            <a:r>
              <a:rPr lang="ru-RU" sz="4400" kern="100" dirty="0">
                <a:latin typeface="Times New Roman" panose="02020603050405020304" pitchFamily="18" charset="0"/>
                <a:ea typeface="Droid Sans Fallb"/>
              </a:rPr>
              <a:t>№ ст. билета: 1032215421</a:t>
            </a: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b="1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МОСКВА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0" defTabSz="457200">
              <a:lnSpc>
                <a:spcPct val="150000"/>
              </a:lnSpc>
              <a:spcBef>
                <a:spcPts val="1000"/>
              </a:spcBef>
              <a:spcAft>
                <a:spcPts val="800"/>
              </a:spcAft>
              <a:buClr>
                <a:srgbClr val="90C226"/>
              </a:buClr>
              <a:buSzPct val="80000"/>
              <a:defRPr/>
            </a:pPr>
            <a:r>
              <a:rPr lang="ru-RU" sz="4400" kern="100" dirty="0">
                <a:latin typeface="Times New Roman" panose="02020603050405020304" pitchFamily="18" charset="0"/>
                <a:ea typeface="Droid Sans Fallb"/>
                <a:cs typeface="Times New Roman" panose="02020603050405020304" pitchFamily="18" charset="0"/>
              </a:rPr>
              <a:t>2022 г.</a:t>
            </a:r>
            <a:endParaRPr lang="ru-RU" sz="4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135113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E32C04C-4909-B84E-AE36-C3FA56B1A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Настройка установки образа ОС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180F719-833E-A646-8F57-E4AE47B74D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184321"/>
            <a:ext cx="9001125" cy="558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513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08C18A-E3C9-C145-9837-7B418FC77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Выбор места установки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4FFB915-6D1C-1048-B298-6AAE16E20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1193195"/>
            <a:ext cx="8986837" cy="55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9529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768AE9-3FFF-E84D-A68A-451F76FC6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Конфигурация пользователя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108B6596-17DC-654B-85A5-E9DD267CA4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625" y="1219811"/>
            <a:ext cx="8872538" cy="550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9539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F11082-BCC7-8541-8EC0-2877E363F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Установка пароля для пользователя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7AF01C4-A73D-BA41-81F7-3F1F91AB3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63" y="1193195"/>
            <a:ext cx="8986837" cy="5580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38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ADB62DD-2E03-9D40-93CF-180DFB64A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sz="3600" dirty="0"/>
              <a:t>Выполнение домашнего задания.</a:t>
            </a:r>
            <a:br>
              <a:rPr lang="ru-RU" sz="3600" dirty="0"/>
            </a:br>
            <a:r>
              <a:rPr lang="ru-RU" sz="3600" dirty="0"/>
              <a:t>Определение версии ядра </a:t>
            </a:r>
            <a:r>
              <a:rPr lang="en-US" sz="3600" dirty="0"/>
              <a:t>Linux</a:t>
            </a:r>
            <a:r>
              <a:rPr lang="ru-RU" sz="3600" dirty="0"/>
              <a:t> </a:t>
            </a:r>
            <a:br>
              <a:rPr lang="ru-RU" dirty="0"/>
            </a:br>
            <a:endParaRPr lang="ru-RU" dirty="0"/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5970D20-1288-AD40-8118-A1977D9D4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583576"/>
            <a:ext cx="8343899" cy="5181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21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766164C-4F09-7248-8B3F-CE58F1CE7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частоты процессора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0A8EDAF-AC0C-6C46-9F80-056ECA1F80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899" y="1166577"/>
            <a:ext cx="9058275" cy="5625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59402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542B565-6ED7-1A48-BF14-ABD9EC6D5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модели процессора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5A0DFF1E-1108-6749-B9D7-2A52B4EFFE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184322"/>
            <a:ext cx="9043988" cy="561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5610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45A8AC1-EAD6-5246-9B3A-7F78FE5FF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объёма доступной оперативной памяти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365765B-AA83-CC4E-B840-F694B19A0F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75" y="1184321"/>
            <a:ext cx="9072563" cy="563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681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A0F63E2-7E67-2842-89BF-BF0A682AC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типа обнаруженного гипервизора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03618AD2-0B28-4548-9B2F-9EFEE7D7B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613" y="1157705"/>
            <a:ext cx="9086850" cy="564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3280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B177EDD-3EEA-574D-B4ED-33F6D80FF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Определения типа файловой системы корневого раздела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480DCE52-02FE-C249-94C4-80DFD193E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700" y="1592449"/>
            <a:ext cx="8401050" cy="521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46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A452F4-A88E-BC49-94E2-1569E81523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Проверка свойств </a:t>
            </a:r>
            <a:r>
              <a:rPr lang="en-US"/>
              <a:t>Virtual Box.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99CFC1-8971-CE46-8D47-8F0C13D0C7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3061D4A-CD35-5945-938F-9F8FB26F8D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13" y="1334299"/>
            <a:ext cx="8701087" cy="548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011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143D4CE-2A28-FD42-B326-086FD811D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Определение последовательности монтирования файловых систем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F5D1A9F-98D9-8541-816D-8E8C00B506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837" y="1565831"/>
            <a:ext cx="8415337" cy="522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872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0A696F-4735-DA42-81A5-F9A36ED66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584860"/>
          </a:xfrm>
        </p:spPr>
        <p:txBody>
          <a:bodyPr>
            <a:normAutofit/>
          </a:bodyPr>
          <a:lstStyle/>
          <a:p>
            <a:r>
              <a:rPr lang="ru-RU" sz="3200" dirty="0"/>
              <a:t>Контрольные вопросы.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A0C8600-F892-7043-A5F7-74EED0996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270660"/>
            <a:ext cx="9601200" cy="459674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Какую информацию содержит учётная запись пользователя?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Учётная запись пользователя - это запись, которая содержит сведения, необходимые для идентификации пользователя при подключении к системе, а также информацию для авторизации и учёта.</a:t>
            </a:r>
            <a:endParaRPr lang="en-US" dirty="0"/>
          </a:p>
          <a:p>
            <a:r>
              <a:rPr lang="ru-RU" dirty="0"/>
              <a:t>Указать команды терминала и привести примеры: 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1) Для получения справки по команде:</a:t>
            </a:r>
          </a:p>
          <a:p>
            <a:pPr marL="0" indent="0">
              <a:buNone/>
            </a:pPr>
            <a:r>
              <a:rPr lang="ru-RU" dirty="0"/>
              <a:t>-</a:t>
            </a:r>
            <a:r>
              <a:rPr lang="en-US" dirty="0"/>
              <a:t>h </a:t>
            </a:r>
            <a:r>
              <a:rPr lang="ru-RU" dirty="0"/>
              <a:t>или -</a:t>
            </a:r>
            <a:r>
              <a:rPr lang="en-US" dirty="0"/>
              <a:t>help</a:t>
            </a:r>
            <a:r>
              <a:rPr lang="ru-RU" dirty="0"/>
              <a:t>. Например: если вы хотите узнать, как использовать команду </a:t>
            </a:r>
            <a:r>
              <a:rPr lang="en-US" dirty="0" err="1"/>
              <a:t>wget</a:t>
            </a:r>
            <a:r>
              <a:rPr lang="ru-RU" dirty="0"/>
              <a:t>, введите </a:t>
            </a:r>
            <a:r>
              <a:rPr lang="en-US" dirty="0" err="1"/>
              <a:t>wget</a:t>
            </a:r>
            <a:r>
              <a:rPr lang="ru-RU" dirty="0"/>
              <a:t> -</a:t>
            </a:r>
            <a:r>
              <a:rPr lang="en-US" dirty="0"/>
              <a:t>help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2) Для перемещения по файловой системе: </a:t>
            </a:r>
          </a:p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mv</a:t>
            </a:r>
            <a:r>
              <a:rPr lang="ru-RU" dirty="0"/>
              <a:t>. Например, чтобы переместить файл из папки «</a:t>
            </a:r>
            <a:r>
              <a:rPr lang="en-US" dirty="0"/>
              <a:t>Downloads</a:t>
            </a:r>
            <a:r>
              <a:rPr lang="ru-RU" dirty="0"/>
              <a:t>» в папку «</a:t>
            </a:r>
            <a:r>
              <a:rPr lang="en-US" dirty="0"/>
              <a:t>Work</a:t>
            </a:r>
            <a:r>
              <a:rPr lang="ru-RU" dirty="0"/>
              <a:t>», которая находится в папке «</a:t>
            </a:r>
            <a:r>
              <a:rPr lang="en-US" dirty="0"/>
              <a:t>Downloads</a:t>
            </a:r>
            <a:r>
              <a:rPr lang="ru-RU" dirty="0"/>
              <a:t>», введите:</a:t>
            </a:r>
          </a:p>
          <a:p>
            <a:pPr marL="0" indent="0">
              <a:buNone/>
            </a:pPr>
            <a:r>
              <a:rPr lang="en-US" dirty="0"/>
              <a:t>% mv ~/Downloads/</a:t>
            </a:r>
            <a:r>
              <a:rPr lang="en-US" dirty="0" err="1"/>
              <a:t>MyFile.txt</a:t>
            </a:r>
            <a:r>
              <a:rPr lang="en-US" dirty="0"/>
              <a:t>   ~/Documents/Work/</a:t>
            </a:r>
            <a:r>
              <a:rPr lang="en-US" dirty="0" err="1"/>
              <a:t>MyFile.txt</a:t>
            </a:r>
            <a:endParaRPr lang="ru-RU" dirty="0"/>
          </a:p>
          <a:p>
            <a:pPr marL="0" indent="0">
              <a:buNone/>
            </a:pPr>
            <a:r>
              <a:rPr lang="en-US" dirty="0"/>
              <a:t>3)</a:t>
            </a:r>
            <a:r>
              <a:rPr lang="ru-RU" dirty="0"/>
              <a:t> Для просмотра содержимого каталога: </a:t>
            </a:r>
          </a:p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ls</a:t>
            </a:r>
            <a:r>
              <a:rPr lang="ru-RU" dirty="0"/>
              <a:t>. Можно добавлять дополнительные флаги, например, чтобы показать детализированное представление файлов и директорий в текущей директории, можно использовать флаг -</a:t>
            </a:r>
            <a:r>
              <a:rPr lang="en-US" dirty="0"/>
              <a:t>l</a:t>
            </a:r>
            <a:r>
              <a:rPr lang="ru-RU" dirty="0"/>
              <a:t>:</a:t>
            </a:r>
          </a:p>
          <a:p>
            <a:pPr marL="0" indent="0">
              <a:buNone/>
            </a:pPr>
            <a:r>
              <a:rPr lang="en-US" dirty="0"/>
              <a:t>ls -l.</a:t>
            </a:r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00518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CE36E28C-DFFA-8443-8D75-9306B76CB0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13756"/>
            <a:ext cx="9601200" cy="643642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4) </a:t>
            </a:r>
            <a:r>
              <a:rPr lang="ru-RU" dirty="0"/>
              <a:t>Для определения объёма каталога:</a:t>
            </a:r>
          </a:p>
          <a:p>
            <a:pPr marL="0" indent="0">
              <a:buNone/>
            </a:pPr>
            <a:r>
              <a:rPr lang="en-US" dirty="0"/>
              <a:t>du</a:t>
            </a:r>
            <a:r>
              <a:rPr lang="ru-RU" dirty="0"/>
              <a:t> -</a:t>
            </a:r>
            <a:r>
              <a:rPr lang="en-US" dirty="0" err="1"/>
              <a:t>sh</a:t>
            </a:r>
            <a:r>
              <a:rPr lang="ru-RU" dirty="0"/>
              <a:t> / каталог / путь. Например, чтобы получить общий размер папки / </a:t>
            </a:r>
            <a:r>
              <a:rPr lang="en-US" dirty="0"/>
              <a:t>Applications</a:t>
            </a:r>
            <a:r>
              <a:rPr lang="ru-RU" dirty="0"/>
              <a:t>, нужно ввести следующее:</a:t>
            </a:r>
          </a:p>
          <a:p>
            <a:pPr marL="0" indent="0">
              <a:buNone/>
            </a:pPr>
            <a:r>
              <a:rPr lang="en-US" dirty="0"/>
              <a:t>du -</a:t>
            </a:r>
            <a:r>
              <a:rPr lang="en-US" dirty="0" err="1"/>
              <a:t>sh</a:t>
            </a:r>
            <a:r>
              <a:rPr lang="en-US" dirty="0"/>
              <a:t> </a:t>
            </a:r>
            <a:r>
              <a:rPr lang="ru-RU" dirty="0"/>
              <a:t>/ Приложения /</a:t>
            </a:r>
          </a:p>
          <a:p>
            <a:pPr marL="0" indent="0">
              <a:buNone/>
            </a:pPr>
            <a:r>
              <a:rPr lang="ru-RU" dirty="0"/>
              <a:t>5) Для создания/удаления файлов/директорий:</a:t>
            </a:r>
          </a:p>
          <a:p>
            <a:pPr marL="0" indent="0">
              <a:buNone/>
            </a:pPr>
            <a:r>
              <a:rPr lang="en-US" dirty="0"/>
              <a:t>touch </a:t>
            </a:r>
            <a:r>
              <a:rPr lang="ru-RU" dirty="0"/>
              <a:t>– создание файла</a:t>
            </a:r>
          </a:p>
          <a:p>
            <a:pPr marL="0" indent="0">
              <a:buNone/>
            </a:pPr>
            <a:r>
              <a:rPr lang="en-US" dirty="0" err="1"/>
              <a:t>mkdir</a:t>
            </a:r>
            <a:r>
              <a:rPr lang="en-US" dirty="0"/>
              <a:t> </a:t>
            </a:r>
            <a:r>
              <a:rPr lang="ru-RU" dirty="0"/>
              <a:t>– создание директории</a:t>
            </a:r>
          </a:p>
          <a:p>
            <a:pPr marL="0" indent="0">
              <a:buNone/>
            </a:pPr>
            <a:r>
              <a:rPr lang="en-US" dirty="0"/>
              <a:t>rm </a:t>
            </a:r>
            <a:r>
              <a:rPr lang="ru-RU" dirty="0"/>
              <a:t>– удаление файла</a:t>
            </a:r>
          </a:p>
          <a:p>
            <a:pPr marL="0" indent="0">
              <a:buNone/>
            </a:pPr>
            <a:r>
              <a:rPr lang="en-US" dirty="0" err="1"/>
              <a:t>rmdir</a:t>
            </a:r>
            <a:r>
              <a:rPr lang="en-US" dirty="0"/>
              <a:t> </a:t>
            </a:r>
            <a:r>
              <a:rPr lang="ru-RU" dirty="0"/>
              <a:t>– удаление директории</a:t>
            </a:r>
          </a:p>
          <a:p>
            <a:pPr marL="0" indent="0">
              <a:buNone/>
            </a:pPr>
            <a:r>
              <a:rPr lang="ru-RU" dirty="0"/>
              <a:t>6) Для создания определённых прав на файл/каталог:</a:t>
            </a:r>
          </a:p>
          <a:p>
            <a:pPr marL="0" indent="0">
              <a:buNone/>
            </a:pPr>
            <a:r>
              <a:rPr lang="en-US" dirty="0" err="1"/>
              <a:t>chmod</a:t>
            </a:r>
            <a:r>
              <a:rPr lang="en-US" dirty="0"/>
              <a:t> </a:t>
            </a:r>
            <a:r>
              <a:rPr lang="ru-RU" dirty="0"/>
              <a:t>– изменение прав доступа для директории;</a:t>
            </a:r>
          </a:p>
          <a:p>
            <a:pPr marL="0" indent="0">
              <a:buNone/>
            </a:pPr>
            <a:r>
              <a:rPr lang="en-US" dirty="0" err="1"/>
              <a:t>chmod</a:t>
            </a:r>
            <a:r>
              <a:rPr lang="ru-RU" dirty="0"/>
              <a:t> -</a:t>
            </a:r>
            <a:r>
              <a:rPr lang="en-US" dirty="0"/>
              <a:t>R </a:t>
            </a:r>
            <a:r>
              <a:rPr lang="ru-RU" dirty="0"/>
              <a:t>– изменение прав доступа всех файлов и папок внутри указанной директории</a:t>
            </a:r>
          </a:p>
          <a:p>
            <a:pPr marL="0" indent="0">
              <a:buNone/>
            </a:pPr>
            <a:r>
              <a:rPr lang="ru-RU" dirty="0"/>
              <a:t>7) Для просмотра истории команд:</a:t>
            </a:r>
          </a:p>
          <a:p>
            <a:pPr marL="0" indent="0">
              <a:buNone/>
            </a:pPr>
            <a:r>
              <a:rPr lang="ru-RU" dirty="0"/>
              <a:t>Команда </a:t>
            </a:r>
            <a:r>
              <a:rPr lang="en-US" dirty="0"/>
              <a:t>history</a:t>
            </a:r>
            <a:r>
              <a:rPr lang="ru-RU" dirty="0"/>
              <a:t> позволит просмотреть последние 500 (по умолчанию) использованных команд</a:t>
            </a:r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48536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5BA44911-F8D5-5148-AA94-1EA667F8B7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30175"/>
            <a:ext cx="9601200" cy="6567488"/>
          </a:xfrm>
        </p:spPr>
        <p:txBody>
          <a:bodyPr/>
          <a:lstStyle/>
          <a:p>
            <a:r>
              <a:rPr lang="ru-RU" dirty="0"/>
              <a:t>Что такое файловая система? Привести пример с краткой характеристикой.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Файловая система – порядок, определяющий способ организации, хранения и именования данных на носителях информации в компьютерах, а также в другом электронном оборудовании: цифровых фотоаппаратах, мобильных телефонах и т.д.</a:t>
            </a:r>
          </a:p>
          <a:p>
            <a:pPr marL="0" indent="0">
              <a:buNone/>
            </a:pPr>
            <a:r>
              <a:rPr lang="ru-RU" dirty="0"/>
              <a:t>Компакт-диск – оптический носитель информации в виде пластикового диска с отверстием в центре, процесс записи и считывания информации которого осуществляется при помощи лазера</a:t>
            </a:r>
            <a:endParaRPr lang="en-US" dirty="0"/>
          </a:p>
          <a:p>
            <a:r>
              <a:rPr lang="ru-RU" dirty="0"/>
              <a:t>Как посмотреть, какие файловые системы </a:t>
            </a:r>
            <a:r>
              <a:rPr lang="ru-RU" dirty="0" err="1"/>
              <a:t>подмонтированы</a:t>
            </a:r>
            <a:r>
              <a:rPr lang="ru-RU" dirty="0"/>
              <a:t> в ОС?</a:t>
            </a:r>
            <a:endParaRPr lang="en-US" dirty="0"/>
          </a:p>
          <a:p>
            <a:pPr marL="0" indent="0">
              <a:buNone/>
            </a:pPr>
            <a:r>
              <a:rPr lang="ru-RU" dirty="0"/>
              <a:t>Об операциях монтирования можно узнать из экранной документации по </a:t>
            </a:r>
            <a:r>
              <a:rPr lang="en-US" dirty="0"/>
              <a:t>mount</a:t>
            </a:r>
            <a:r>
              <a:rPr lang="ru-RU" dirty="0"/>
              <a:t>.</a:t>
            </a:r>
          </a:p>
          <a:p>
            <a:pPr marL="0" indent="0">
              <a:buNone/>
            </a:pPr>
            <a:r>
              <a:rPr lang="ru-RU" dirty="0"/>
              <a:t>Введя команду </a:t>
            </a:r>
            <a:r>
              <a:rPr lang="en-US" dirty="0"/>
              <a:t>mount </a:t>
            </a:r>
            <a:r>
              <a:rPr lang="ru-RU" dirty="0"/>
              <a:t>в терминале, мы сможем просмотреть какие файловые системы </a:t>
            </a:r>
            <a:r>
              <a:rPr lang="ru-RU" dirty="0" err="1"/>
              <a:t>подмонтированы</a:t>
            </a:r>
            <a:r>
              <a:rPr lang="ru-RU" dirty="0"/>
              <a:t> в ОС.</a:t>
            </a:r>
            <a:endParaRPr lang="en-US" dirty="0"/>
          </a:p>
          <a:p>
            <a:r>
              <a:rPr lang="ru-RU" dirty="0"/>
              <a:t>Как удалить зависший процесс?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SIGINT </a:t>
            </a:r>
            <a:r>
              <a:rPr lang="ru-RU" dirty="0"/>
              <a:t>– самый безобидный сигнал завершения, означает </a:t>
            </a:r>
            <a:r>
              <a:rPr lang="en-US" dirty="0"/>
              <a:t>Interrupt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pPr marL="0" indent="0">
              <a:buNone/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51980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CFE3378-6BBB-BF42-A1DB-3A2AFAB2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Вывод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CCBA732-D9A7-944D-8B2F-05837C727A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Приобрёл практические навыки установки операционной̆ системы на виртуальную машину, настойки минимально необходимых для дальнейшей̆ работы сервисов.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187628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7539120-A55E-C84D-886D-E20611E3F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2F1FFD9-6D80-2741-9271-F8E994536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спасибо за внимание - YouTube">
            <a:extLst>
              <a:ext uri="{FF2B5EF4-FFF2-40B4-BE49-F238E27FC236}">
                <a16:creationId xmlns:a16="http://schemas.microsoft.com/office/drawing/2014/main" id="{72DBB17B-60A8-6B4F-ACD0-97A69F82D9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7585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93BA6E-796F-AA4F-8C50-8572BE0A6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Создание новой виртуальной машины.</a:t>
            </a:r>
            <a:br>
              <a:rPr lang="ru-RU" sz="3200" dirty="0"/>
            </a:br>
            <a:r>
              <a:rPr lang="ru-RU" sz="3200" dirty="0"/>
              <a:t>Указание имени новой виртуальной машины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16ADD54-8089-884A-86BA-D1A613A864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137" y="1636811"/>
            <a:ext cx="8015287" cy="4977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082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8F7094-A088-2242-878F-D74DF033A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Указание размера основной памяти виртуальной машины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85734CA0-403E-5C46-BD28-36642F4DB2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999" y="1663427"/>
            <a:ext cx="8258175" cy="512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1021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629D6BB-F348-3E4F-BEF4-DCA417034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Задаём конфигурацию жёсткого диска.</a:t>
            </a:r>
            <a:br>
              <a:rPr lang="ru-RU" sz="3200" dirty="0"/>
            </a:br>
            <a:r>
              <a:rPr lang="ru-RU" sz="3200" dirty="0"/>
              <a:t>Окно подключения или создания жёсткого диска на виртуальной машине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7029BBDB-5CF6-B542-9D5A-560B217AB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769" y="2035143"/>
            <a:ext cx="7766462" cy="482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98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992B2C-2A2B-7242-921D-A43AC98DC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Окно определения типа подключения виртуального жёсткого диска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93C675F5-6EF9-854E-92A3-1663675A93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413" y="1583577"/>
            <a:ext cx="8429625" cy="52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39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BD90E3-ADFB-2E4F-8EDD-3E9ABA9D4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Окно определения формата виртуального жёсткого диска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BB1F19A6-B692-C84B-B2F6-7AF764312C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125" y="1574704"/>
            <a:ext cx="8429625" cy="5234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29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F90761A-C040-F345-9AFD-BFCCC95E2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Указание размера диска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C7F9B534-7564-3441-AD5B-B1AFB07DB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637" y="1281917"/>
            <a:ext cx="8829675" cy="5483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593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740356-1DBC-704F-AEFC-792268F0E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3200" dirty="0"/>
              <a:t>Выбор образа оптического диска </a:t>
            </a:r>
          </a:p>
        </p:txBody>
      </p:sp>
      <p:pic>
        <p:nvPicPr>
          <p:cNvPr id="4" name="Объект 3">
            <a:extLst>
              <a:ext uri="{FF2B5EF4-FFF2-40B4-BE49-F238E27FC236}">
                <a16:creationId xmlns:a16="http://schemas.microsoft.com/office/drawing/2014/main" id="{D65C99E4-CE01-8547-9246-460F7E4C6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003" y="1271587"/>
            <a:ext cx="8889172" cy="552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544392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Уголки</Template>
  <TotalTime>75</TotalTime>
  <Words>580</Words>
  <Application>Microsoft Macintosh PowerPoint</Application>
  <PresentationFormat>Широкоэкранный</PresentationFormat>
  <Paragraphs>64</Paragraphs>
  <Slides>25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29" baseType="lpstr">
      <vt:lpstr>Calibri</vt:lpstr>
      <vt:lpstr>Franklin Gothic Book</vt:lpstr>
      <vt:lpstr>Times New Roman</vt:lpstr>
      <vt:lpstr>Уголки</vt:lpstr>
      <vt:lpstr>РОССИЙСКИЙ УНИВЕРСИТЕТ ДРУЖБЫ НАРОДОВ Факультет физико-математических и естественных наук Кафедра прикладной информатики и теории вероятностей </vt:lpstr>
      <vt:lpstr>Проверка свойств Virtual Box.</vt:lpstr>
      <vt:lpstr>Создание новой виртуальной машины. Указание имени новой виртуальной машины </vt:lpstr>
      <vt:lpstr>Указание размера основной памяти виртуальной машины </vt:lpstr>
      <vt:lpstr>Задаём конфигурацию жёсткого диска. Окно подключения или создания жёсткого диска на виртуальной машине </vt:lpstr>
      <vt:lpstr>Окно определения типа подключения виртуального жёсткого диска </vt:lpstr>
      <vt:lpstr>Окно определения формата виртуального жёсткого диска </vt:lpstr>
      <vt:lpstr>Указание размера диска</vt:lpstr>
      <vt:lpstr>Выбор образа оптического диска </vt:lpstr>
      <vt:lpstr>Настройка установки образа ОС </vt:lpstr>
      <vt:lpstr>Выбор места установки </vt:lpstr>
      <vt:lpstr>Конфигурация пользователя </vt:lpstr>
      <vt:lpstr>Установка пароля для пользователя </vt:lpstr>
      <vt:lpstr>Выполнение домашнего задания. Определение версии ядра Linux  </vt:lpstr>
      <vt:lpstr>Определение частоты процессора </vt:lpstr>
      <vt:lpstr>Определение модели процессора </vt:lpstr>
      <vt:lpstr>Определение объёма доступной оперативной памяти </vt:lpstr>
      <vt:lpstr>Определение типа обнаруженного гипервизора </vt:lpstr>
      <vt:lpstr>Определения типа файловой системы корневого раздела </vt:lpstr>
      <vt:lpstr>Определение последовательности монтирования файловых систем </vt:lpstr>
      <vt:lpstr>Контрольные вопросы.</vt:lpstr>
      <vt:lpstr>Презентация PowerPoint</vt:lpstr>
      <vt:lpstr>Презентация PowerPoint</vt:lpstr>
      <vt:lpstr>Вывод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РОССИЙСКИЙ УНИВЕРСИТЕТ ДРУЖБЫ НАРОДОВ Факультет физико-математических и естественных наук Кафедра прикладной информатики и теории вероятностей </dc:title>
  <dc:creator>Абдулфазова Севил</dc:creator>
  <cp:lastModifiedBy>Абдулфазова Севил</cp:lastModifiedBy>
  <cp:revision>1</cp:revision>
  <dcterms:created xsi:type="dcterms:W3CDTF">2022-04-19T23:50:27Z</dcterms:created>
  <dcterms:modified xsi:type="dcterms:W3CDTF">2022-04-20T01:17:54Z</dcterms:modified>
</cp:coreProperties>
</file>